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99FF"/>
    <a:srgbClr val="0066FF"/>
    <a:srgbClr val="FF66FF"/>
    <a:srgbClr val="E3ABFF"/>
    <a:srgbClr val="CC66FF"/>
    <a:srgbClr val="B6F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38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08B62-A199-447A-B639-4C6EEE4836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A1157A-9F94-4194-8DC8-41B534C1F1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A657E-F0D4-4349-B6B4-46B14DA53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51AB2-566C-4D7B-B533-D55E66855201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C34FC-C3A2-4142-B133-4A4CDD3E7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F651F-5BEA-412D-B168-E2E739B14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2593-5ED9-43CD-97DB-33BEEF7EE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808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37AE1-E18E-4D52-9F72-015394A0E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F47061-D23B-447E-BEA1-E61541B6A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29AC5-2DB1-4C55-9BC6-671D49C4C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51AB2-566C-4D7B-B533-D55E66855201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4EE0C-F7CF-4C44-8D10-261B47294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78DA2-B39C-4576-8173-9DB654814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2593-5ED9-43CD-97DB-33BEEF7EE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95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698DD1-BA03-42F7-AFC1-7B46E96CDA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E02DD-23EF-4C58-BF45-587A21A291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0D6A7-6A34-426D-8DDC-83CA4EB33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51AB2-566C-4D7B-B533-D55E66855201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610D7-DD54-4F64-B33F-170BBF02F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BD625-3262-41AD-846D-3A6392391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2593-5ED9-43CD-97DB-33BEEF7EE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86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4FDAD-048B-42D6-92EA-8A54168FE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95502-63A0-44B1-8EA3-7E90C816B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1B9CF-44CD-4974-9E8A-5CBB9C4E9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51AB2-566C-4D7B-B533-D55E66855201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34A45-8A71-481A-A09F-56A5B351A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4FAA2-E2FE-4F87-B4CC-83FCBE06B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2593-5ED9-43CD-97DB-33BEEF7EE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52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90C9A-4D90-46EC-B602-B5020F03A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9100E4-FDAD-4BD1-847C-CCE7B55D9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6FD8B-E122-4E9D-AE63-DD4D2B72B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51AB2-566C-4D7B-B533-D55E66855201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85736-782C-490F-9AE0-CF2105461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D5A3B-54A1-4F5A-B3E0-1EDAE6440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2593-5ED9-43CD-97DB-33BEEF7EE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44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492C9-AA3B-4268-85B7-2406462BD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0D62A-B11E-4ADA-9F91-CAB4BD5D57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A62748-B6FB-44D7-8F4E-9CB600303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F24E97-070F-4673-B865-B050D1E61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51AB2-566C-4D7B-B533-D55E66855201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6CBFE9-EE92-4D96-A2F3-A8345235A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1CF38F-FED5-4FCC-8549-500D7F7AF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2593-5ED9-43CD-97DB-33BEEF7EE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628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D5EEE-D591-4783-9576-B0AAE3D1C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2E148-1D70-4049-98E7-C6071740F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BE2F8B-B64D-41D5-9501-E7C8C3151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20A19A-8B2A-42C5-9832-8321248074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70E622-2F66-452F-9157-E727CCA291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224808-BEBA-4944-A13F-EDA7CE565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51AB2-566C-4D7B-B533-D55E66855201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EB7E27-23ED-414F-B678-5805DED43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4D5BB9-53E3-4887-8CC8-4E1A8D7B0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2593-5ED9-43CD-97DB-33BEEF7EE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71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937F2-8B7A-4978-9DF3-02432D2F0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CB1151-5F6F-4B6E-8B7A-3E743D019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51AB2-566C-4D7B-B533-D55E66855201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F6EFEB-8989-4225-8CE2-3AE4AF5BA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A81E6A-3E03-45E1-A78F-3BE7FAA16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2593-5ED9-43CD-97DB-33BEEF7EE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114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03C3E7-6FF4-401C-A4D7-E1D28397B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51AB2-566C-4D7B-B533-D55E66855201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4024F2-2736-4EDA-851D-37C40200F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FC2A59-7DAE-4EDE-9A33-3AAC37B6E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2593-5ED9-43CD-97DB-33BEEF7EE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02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402D1-AD1E-4ECC-92DA-114FD2674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789B5-6FA1-4F88-B4E4-CB1A13520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B778C3-FE41-43D4-BD00-A571AC213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C87F74-943A-48F6-A02E-8180EBAE5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51AB2-566C-4D7B-B533-D55E66855201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A67D03-391F-443B-8A6A-56D23F65C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F31D6-0347-4203-98D4-A4498EC4B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2593-5ED9-43CD-97DB-33BEEF7EE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913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908D5-59AC-47C8-946B-E4CECD3FF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1A3F58-C94E-4A43-8890-2B80776A88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02E137-B217-4A48-B47C-E058176CE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BED27-1864-46A8-805E-E5C91D446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51AB2-566C-4D7B-B533-D55E66855201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74FB23-F788-456A-9773-D7F9A0CA3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5E1CC-0C32-45CC-B15D-78A88BF35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2593-5ED9-43CD-97DB-33BEEF7EE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19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DD01C7-E382-4537-9A35-688B37B8F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B5650A-2A95-45C6-B2D9-65A4E0294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FBB41-10D1-4BA3-BC99-C49E89C6C8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51AB2-566C-4D7B-B533-D55E66855201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6ABF5-61D4-496C-93BA-31714CA421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AABC9-2510-4161-81ED-4E7824605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C2593-5ED9-43CD-97DB-33BEEF7EE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89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6.jpg"/><Relationship Id="rId7" Type="http://schemas.openxmlformats.org/officeDocument/2006/relationships/image" Target="../media/image4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hyperlink" Target="https://www.eventbrite.co.uk/e/the-untold-story-impact-of-covid-19-on-bame-students-tickets-10616206960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375621-E724-2BFE-61D9-2D3E44E8E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68397" cy="3086531"/>
          </a:xfrm>
          <a:prstGeom prst="rect">
            <a:avLst/>
          </a:prstGeom>
        </p:spPr>
      </p:pic>
      <p:pic>
        <p:nvPicPr>
          <p:cNvPr id="10" name="Picture 9" descr="A person standing in a room&#10;&#10;Description automatically generated">
            <a:extLst>
              <a:ext uri="{FF2B5EF4-FFF2-40B4-BE49-F238E27FC236}">
                <a16:creationId xmlns:a16="http://schemas.microsoft.com/office/drawing/2014/main" id="{25333BD4-A471-408E-B189-48E572287F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55" t="1" r="17572" b="38250"/>
          <a:stretch/>
        </p:blipFill>
        <p:spPr>
          <a:xfrm>
            <a:off x="8389010" y="3347117"/>
            <a:ext cx="1643115" cy="1679158"/>
          </a:xfrm>
          <a:prstGeom prst="rect">
            <a:avLst/>
          </a:prstGeom>
        </p:spPr>
      </p:pic>
      <p:pic>
        <p:nvPicPr>
          <p:cNvPr id="12" name="Picture 11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749EAC04-C020-450D-85DB-BF46C89ED33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23" b="30166"/>
          <a:stretch/>
        </p:blipFill>
        <p:spPr>
          <a:xfrm>
            <a:off x="6453664" y="3347117"/>
            <a:ext cx="1820571" cy="1679159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08A4B43-F898-458D-83B9-2D90BB56D930}"/>
              </a:ext>
            </a:extLst>
          </p:cNvPr>
          <p:cNvSpPr/>
          <p:nvPr/>
        </p:nvSpPr>
        <p:spPr>
          <a:xfrm>
            <a:off x="8301238" y="5191424"/>
            <a:ext cx="27687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Bahnschrift" panose="020B0502040204020203" pitchFamily="34" charset="0"/>
              </a:rPr>
              <a:t>DR GURNAM SINGH</a:t>
            </a:r>
          </a:p>
          <a:p>
            <a:r>
              <a:rPr lang="en-GB" sz="1200" dirty="0">
                <a:latin typeface="Bahnschrift" panose="020B0502040204020203" pitchFamily="34" charset="0"/>
              </a:rPr>
              <a:t>Ass Prof of Equity </a:t>
            </a:r>
          </a:p>
          <a:p>
            <a:r>
              <a:rPr lang="en-GB" sz="1200" dirty="0">
                <a:latin typeface="Bahnschrift" panose="020B0502040204020203" pitchFamily="34" charset="0"/>
              </a:rPr>
              <a:t>Coventry University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4D454D6-1B83-467B-8234-3767AFCD2EDB}"/>
              </a:ext>
            </a:extLst>
          </p:cNvPr>
          <p:cNvSpPr/>
          <p:nvPr/>
        </p:nvSpPr>
        <p:spPr>
          <a:xfrm>
            <a:off x="6445470" y="5177849"/>
            <a:ext cx="25788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Bahnschrift" panose="020B0502040204020203" pitchFamily="34" charset="0"/>
              </a:rPr>
              <a:t>MADIHA SAJID </a:t>
            </a:r>
            <a:r>
              <a:rPr lang="en-GB" sz="1200" dirty="0">
                <a:latin typeface="Bahnschrift" panose="020B0502040204020203" pitchFamily="34" charset="0"/>
              </a:rPr>
              <a:t>(Chair)</a:t>
            </a:r>
          </a:p>
          <a:p>
            <a:r>
              <a:rPr lang="en-GB" sz="1200" dirty="0">
                <a:latin typeface="Bahnschrift" panose="020B0502040204020203" pitchFamily="34" charset="0"/>
              </a:rPr>
              <a:t>UCL Athena Forum chair</a:t>
            </a:r>
          </a:p>
          <a:p>
            <a:r>
              <a:rPr lang="en-GB" sz="1200" dirty="0">
                <a:latin typeface="Bahnschrift" panose="020B0502040204020203" pitchFamily="34" charset="0"/>
              </a:rPr>
              <a:t>UPSIGN Education Lead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67BC455-EA3B-44B3-BEA9-1763FBF761AB}"/>
              </a:ext>
            </a:extLst>
          </p:cNvPr>
          <p:cNvSpPr/>
          <p:nvPr/>
        </p:nvSpPr>
        <p:spPr>
          <a:xfrm>
            <a:off x="10032125" y="5204999"/>
            <a:ext cx="21034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Bahnschrift" panose="020B0502040204020203" pitchFamily="34" charset="0"/>
              </a:rPr>
              <a:t>DR TAMJID MUJTABA</a:t>
            </a:r>
          </a:p>
          <a:p>
            <a:r>
              <a:rPr lang="en-GB" sz="1200" dirty="0">
                <a:latin typeface="Bahnschrift" panose="020B0502040204020203" pitchFamily="34" charset="0"/>
              </a:rPr>
              <a:t>Senior Research Associate,</a:t>
            </a:r>
          </a:p>
          <a:p>
            <a:r>
              <a:rPr lang="en-GB" sz="1200" dirty="0">
                <a:latin typeface="Bahnschrift" panose="020B0502040204020203" pitchFamily="34" charset="0"/>
              </a:rPr>
              <a:t>Institute of Education, UCL</a:t>
            </a:r>
          </a:p>
        </p:txBody>
      </p:sp>
      <p:pic>
        <p:nvPicPr>
          <p:cNvPr id="23" name="Picture 22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C5567D0E-27A9-4806-B46D-53EA12635D0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19" t="1" b="31017"/>
          <a:stretch/>
        </p:blipFill>
        <p:spPr>
          <a:xfrm>
            <a:off x="10146900" y="3353952"/>
            <a:ext cx="1488703" cy="171574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742B78D1-0627-94EE-7A7E-45A35A6880EA}"/>
              </a:ext>
            </a:extLst>
          </p:cNvPr>
          <p:cNvSpPr txBox="1"/>
          <p:nvPr/>
        </p:nvSpPr>
        <p:spPr>
          <a:xfrm>
            <a:off x="10436202" y="6292891"/>
            <a:ext cx="137000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hnschrift" panose="020B0502040204020203" pitchFamily="34" charset="0"/>
              </a:rPr>
              <a:t>@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hnschrift" panose="020B0502040204020203" pitchFamily="34" charset="0"/>
              </a:rPr>
              <a:t>UPSIGN_Network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hnschrift" panose="020B0502040204020203" pitchFamily="34" charset="0"/>
            </a:endParaRPr>
          </a:p>
        </p:txBody>
      </p:sp>
      <p:pic>
        <p:nvPicPr>
          <p:cNvPr id="35" name="Picture 34" descr="A close up of a logo&#10;&#10;Description automatically generated">
            <a:extLst>
              <a:ext uri="{FF2B5EF4-FFF2-40B4-BE49-F238E27FC236}">
                <a16:creationId xmlns:a16="http://schemas.microsoft.com/office/drawing/2014/main" id="{B215DF88-E8C9-7151-7748-44EB8B016C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609" y="6244962"/>
            <a:ext cx="316990" cy="316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D587584-FA32-49C9-8AE2-A91FCEEAE34E}"/>
              </a:ext>
            </a:extLst>
          </p:cNvPr>
          <p:cNvSpPr/>
          <p:nvPr/>
        </p:nvSpPr>
        <p:spPr>
          <a:xfrm>
            <a:off x="8630" y="-1"/>
            <a:ext cx="6087370" cy="7171194"/>
          </a:xfrm>
          <a:prstGeom prst="rect">
            <a:avLst/>
          </a:prstGeom>
          <a:solidFill>
            <a:srgbClr val="00B050">
              <a:alpha val="34902"/>
            </a:srgbClr>
          </a:solidFill>
        </p:spPr>
        <p:txBody>
          <a:bodyPr wrap="square">
            <a:spAutoFit/>
          </a:bodyPr>
          <a:lstStyle/>
          <a:p>
            <a:pPr marL="266700" algn="ctr"/>
            <a:endParaRPr lang="en-GB" sz="2400" b="1" dirty="0">
              <a:latin typeface="Bahnschrift" panose="020B0502040204020203" pitchFamily="34" charset="0"/>
            </a:endParaRPr>
          </a:p>
          <a:p>
            <a:pPr marL="266700" algn="ctr"/>
            <a:endParaRPr lang="en-GB" sz="2400" b="1" dirty="0">
              <a:latin typeface="Bahnschrift" panose="020B0502040204020203" pitchFamily="34" charset="0"/>
            </a:endParaRPr>
          </a:p>
          <a:p>
            <a:pPr marL="266700" algn="ctr"/>
            <a:endParaRPr lang="en-GB" sz="2400" b="1" dirty="0">
              <a:latin typeface="Bahnschrift" panose="020B0502040204020203" pitchFamily="34" charset="0"/>
            </a:endParaRPr>
          </a:p>
          <a:p>
            <a:pPr marL="266700" algn="ctr"/>
            <a:endParaRPr lang="en-GB" sz="2400" b="1" dirty="0">
              <a:latin typeface="Bahnschrift" panose="020B0502040204020203" pitchFamily="34" charset="0"/>
            </a:endParaRPr>
          </a:p>
          <a:p>
            <a:pPr marL="266700" algn="ctr"/>
            <a:endParaRPr lang="en-GB" sz="2400" b="1" dirty="0">
              <a:latin typeface="Bahnschrift" panose="020B0502040204020203" pitchFamily="34" charset="0"/>
            </a:endParaRPr>
          </a:p>
          <a:p>
            <a:pPr marL="266700" algn="ctr"/>
            <a:endParaRPr lang="en-GB" sz="2400" b="1" dirty="0">
              <a:latin typeface="Bahnschrift" panose="020B0502040204020203" pitchFamily="34" charset="0"/>
            </a:endParaRPr>
          </a:p>
          <a:p>
            <a:pPr marL="266700" algn="ctr"/>
            <a:endParaRPr lang="en-GB" sz="2400" b="1" dirty="0">
              <a:latin typeface="Bahnschrift" panose="020B0502040204020203" pitchFamily="34" charset="0"/>
            </a:endParaRPr>
          </a:p>
          <a:p>
            <a:pPr marL="266700" algn="ctr"/>
            <a:endParaRPr lang="en-GB" sz="2400" b="1" dirty="0">
              <a:latin typeface="Bahnschrift" panose="020B0502040204020203" pitchFamily="34" charset="0"/>
            </a:endParaRPr>
          </a:p>
          <a:p>
            <a:pPr marL="266700" algn="ctr"/>
            <a:endParaRPr lang="en-GB" sz="2400" b="1" dirty="0">
              <a:latin typeface="Bahnschrift" panose="020B0502040204020203" pitchFamily="34" charset="0"/>
            </a:endParaRPr>
          </a:p>
          <a:p>
            <a:pPr marL="266700" algn="ctr"/>
            <a:r>
              <a:rPr lang="en-GB" sz="2400" b="1" dirty="0">
                <a:latin typeface="Bahnschrift" panose="020B0502040204020203" pitchFamily="34" charset="0"/>
              </a:rPr>
              <a:t>PAKISTAN’S HEALTHCARE TRAINING; </a:t>
            </a:r>
            <a:r>
              <a:rPr lang="en-US" sz="2400" b="1" dirty="0">
                <a:latin typeface="Bahnschrift" panose="020B0502040204020203" pitchFamily="34" charset="0"/>
              </a:rPr>
              <a:t>Challenges and Opportunities</a:t>
            </a:r>
          </a:p>
          <a:p>
            <a:pPr marL="266700" algn="ctr"/>
            <a:endParaRPr lang="en-US" sz="3200" b="1" dirty="0">
              <a:latin typeface="Bahnschrift" panose="020B0502040204020203" pitchFamily="34" charset="0"/>
            </a:endParaRPr>
          </a:p>
          <a:p>
            <a:pPr marL="266700" algn="ctr"/>
            <a:r>
              <a:rPr lang="en-US" sz="2000" b="1" dirty="0">
                <a:latin typeface="Bahnschrift" panose="020B0502040204020203" pitchFamily="34" charset="0"/>
              </a:rPr>
              <a:t>Wednesday 2nd Dec 2020: </a:t>
            </a:r>
          </a:p>
          <a:p>
            <a:pPr marL="266700" algn="ctr"/>
            <a:r>
              <a:rPr lang="en-US" sz="2000" b="1" dirty="0">
                <a:latin typeface="Bahnschrift" panose="020B0502040204020203" pitchFamily="34" charset="0"/>
              </a:rPr>
              <a:t>9.30 am GMT (14.30 pm PST)</a:t>
            </a:r>
          </a:p>
          <a:p>
            <a:pPr marL="266700" algn="ctr"/>
            <a:endParaRPr lang="en-US" sz="2000" b="1" dirty="0">
              <a:latin typeface="Bahnschrift" panose="020B0502040204020203" pitchFamily="34" charset="0"/>
            </a:endParaRPr>
          </a:p>
          <a:p>
            <a:pPr marL="266700" algn="ctr"/>
            <a:endParaRPr lang="en-US" sz="1400" b="1" dirty="0">
              <a:latin typeface="Bahnschrift" panose="020B0502040204020203" pitchFamily="34" charset="0"/>
            </a:endParaRPr>
          </a:p>
          <a:p>
            <a:pPr marL="266700"/>
            <a:r>
              <a:rPr lang="en-US" sz="1400" b="1" dirty="0">
                <a:latin typeface="Bahnschrift" panose="020B0502040204020203" pitchFamily="34" charset="0"/>
              </a:rPr>
              <a:t>More Details and tickets from Eventbrite</a:t>
            </a:r>
            <a:endParaRPr lang="en-GB" sz="1400" b="1" dirty="0">
              <a:latin typeface="Bahnschrift" panose="020B0502040204020203" pitchFamily="34" charset="0"/>
            </a:endParaRPr>
          </a:p>
          <a:p>
            <a:pPr marL="266700"/>
            <a:r>
              <a:rPr lang="en-GB" sz="1400" dirty="0">
                <a:highlight>
                  <a:srgbClr val="FFFF00"/>
                </a:highlight>
                <a:latin typeface="Bahnschrift" panose="020B0502040204020203" pitchFamily="34" charset="0"/>
              </a:rPr>
              <a:t>We will add this later</a:t>
            </a:r>
          </a:p>
          <a:p>
            <a:pPr algn="ctr"/>
            <a:endParaRPr lang="en-US" sz="2400" b="1" dirty="0">
              <a:latin typeface="Bahnschrift" panose="020B0502040204020203" pitchFamily="34" charset="0"/>
            </a:endParaRPr>
          </a:p>
          <a:p>
            <a:pPr algn="ctr"/>
            <a:endParaRPr lang="en-US" sz="2400" b="1" dirty="0">
              <a:latin typeface="Bahnschrift" panose="020B05020402040202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F74A91E-2BE8-0B67-FBF8-D5E371A5C9EF}"/>
              </a:ext>
            </a:extLst>
          </p:cNvPr>
          <p:cNvSpPr txBox="1"/>
          <p:nvPr/>
        </p:nvSpPr>
        <p:spPr>
          <a:xfrm>
            <a:off x="3180231" y="152246"/>
            <a:ext cx="6923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bg1"/>
                </a:solidFill>
                <a:highlight>
                  <a:srgbClr val="0000FF"/>
                </a:highlight>
                <a:latin typeface="Bahnschrift" panose="020B0502040204020203" pitchFamily="34" charset="0"/>
              </a:rPr>
              <a:t>LUNCHTIME LECTURE SERIES </a:t>
            </a:r>
            <a:r>
              <a:rPr lang="en-US" sz="2400" b="1" dirty="0">
                <a:solidFill>
                  <a:srgbClr val="FFFF00"/>
                </a:solidFill>
                <a:highlight>
                  <a:srgbClr val="0000FF"/>
                </a:highlight>
                <a:latin typeface="Bahnschrift" panose="020B0502040204020203" pitchFamily="34" charset="0"/>
              </a:rPr>
              <a:t>WEEK XX (2022)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highlight>
                <a:srgbClr val="0000FF"/>
              </a:highlight>
              <a:uLnTx/>
              <a:uFillTx/>
              <a:latin typeface="Bahnschrift" panose="020B0502040204020203" pitchFamily="34" charset="0"/>
            </a:endParaRPr>
          </a:p>
        </p:txBody>
      </p:sp>
      <p:pic>
        <p:nvPicPr>
          <p:cNvPr id="19" name="Picture 18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id="{052C0DCD-D61E-4186-9C68-8F1E634C76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1" y="55024"/>
            <a:ext cx="2382783" cy="9736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0583696-DAC3-4391-292A-62CE0246D94A}"/>
              </a:ext>
            </a:extLst>
          </p:cNvPr>
          <p:cNvSpPr txBox="1"/>
          <p:nvPr/>
        </p:nvSpPr>
        <p:spPr>
          <a:xfrm>
            <a:off x="1335881" y="1121569"/>
            <a:ext cx="10684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Do not move logos or styling, please just alter text and photos, photos must be of high quality and as head shots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29A572-536D-03FA-B809-6D2ADE120AE6}"/>
              </a:ext>
            </a:extLst>
          </p:cNvPr>
          <p:cNvSpPr txBox="1"/>
          <p:nvPr/>
        </p:nvSpPr>
        <p:spPr>
          <a:xfrm>
            <a:off x="7098305" y="506708"/>
            <a:ext cx="60971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/>
            <a:r>
              <a:rPr lang="en-GB" sz="1800" dirty="0">
                <a:highlight>
                  <a:srgbClr val="FFFF00"/>
                </a:highlight>
                <a:latin typeface="Bahnschrift" panose="020B0502040204020203" pitchFamily="34" charset="0"/>
              </a:rPr>
              <a:t>We will add this later</a:t>
            </a:r>
          </a:p>
        </p:txBody>
      </p:sp>
    </p:spTree>
    <p:extLst>
      <p:ext uri="{BB962C8B-B14F-4D97-AF65-F5344CB8AC3E}">
        <p14:creationId xmlns:p14="http://schemas.microsoft.com/office/powerpoint/2010/main" val="1627299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375621-E724-2BFE-61D9-2D3E44E8E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68397" cy="3086531"/>
          </a:xfrm>
          <a:prstGeom prst="rect">
            <a:avLst/>
          </a:prstGeom>
        </p:spPr>
      </p:pic>
      <p:pic>
        <p:nvPicPr>
          <p:cNvPr id="19" name="Picture 18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id="{052C0DCD-D61E-4186-9C68-8F1E634C76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0" y="98498"/>
            <a:ext cx="2522641" cy="103082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D587584-FA32-49C9-8AE2-A91FCEEAE34E}"/>
              </a:ext>
            </a:extLst>
          </p:cNvPr>
          <p:cNvSpPr/>
          <p:nvPr/>
        </p:nvSpPr>
        <p:spPr>
          <a:xfrm>
            <a:off x="6084198" y="-5417"/>
            <a:ext cx="6087370" cy="7171194"/>
          </a:xfrm>
          <a:prstGeom prst="rect">
            <a:avLst/>
          </a:prstGeom>
          <a:solidFill>
            <a:srgbClr val="00B050">
              <a:alpha val="34902"/>
            </a:srgbClr>
          </a:solidFill>
        </p:spPr>
        <p:txBody>
          <a:bodyPr wrap="square">
            <a:spAutoFit/>
          </a:bodyPr>
          <a:lstStyle/>
          <a:p>
            <a:pPr marL="266700" algn="ctr"/>
            <a:endParaRPr lang="en-GB" sz="2400" b="1" dirty="0">
              <a:latin typeface="Bahnschrift" panose="020B0502040204020203" pitchFamily="34" charset="0"/>
            </a:endParaRPr>
          </a:p>
          <a:p>
            <a:pPr marL="266700" algn="ctr"/>
            <a:endParaRPr lang="en-GB" sz="2400" b="1" dirty="0">
              <a:latin typeface="Bahnschrift" panose="020B0502040204020203" pitchFamily="34" charset="0"/>
            </a:endParaRPr>
          </a:p>
          <a:p>
            <a:pPr marL="266700" algn="ctr"/>
            <a:endParaRPr lang="en-GB" sz="2400" b="1" dirty="0">
              <a:latin typeface="Bahnschrift" panose="020B0502040204020203" pitchFamily="34" charset="0"/>
            </a:endParaRPr>
          </a:p>
          <a:p>
            <a:pPr marL="266700" algn="ctr"/>
            <a:endParaRPr lang="en-GB" sz="2400" b="1" dirty="0">
              <a:latin typeface="Bahnschrift" panose="020B0502040204020203" pitchFamily="34" charset="0"/>
            </a:endParaRPr>
          </a:p>
          <a:p>
            <a:pPr marL="266700" algn="ctr"/>
            <a:endParaRPr lang="en-GB" sz="2400" b="1" dirty="0">
              <a:latin typeface="Bahnschrift" panose="020B0502040204020203" pitchFamily="34" charset="0"/>
            </a:endParaRPr>
          </a:p>
          <a:p>
            <a:pPr marL="266700" algn="ctr"/>
            <a:endParaRPr lang="en-GB" sz="2400" b="1" dirty="0">
              <a:latin typeface="Bahnschrift" panose="020B0502040204020203" pitchFamily="34" charset="0"/>
            </a:endParaRPr>
          </a:p>
          <a:p>
            <a:pPr marL="266700" algn="ctr"/>
            <a:endParaRPr lang="en-GB" sz="2400" b="1" dirty="0">
              <a:latin typeface="Bahnschrift" panose="020B0502040204020203" pitchFamily="34" charset="0"/>
            </a:endParaRPr>
          </a:p>
          <a:p>
            <a:pPr marL="266700" algn="ctr"/>
            <a:endParaRPr lang="en-GB" sz="2400" b="1" dirty="0">
              <a:latin typeface="Bahnschrift" panose="020B0502040204020203" pitchFamily="34" charset="0"/>
            </a:endParaRPr>
          </a:p>
          <a:p>
            <a:pPr marL="266700" algn="ctr"/>
            <a:endParaRPr lang="en-GB" sz="2400" b="1" dirty="0">
              <a:latin typeface="Bahnschrift" panose="020B0502040204020203" pitchFamily="34" charset="0"/>
            </a:endParaRPr>
          </a:p>
          <a:p>
            <a:pPr marL="266700" algn="ctr"/>
            <a:r>
              <a:rPr lang="en-GB" sz="2400" b="1" dirty="0">
                <a:latin typeface="Bahnschrift" panose="020B0502040204020203" pitchFamily="34" charset="0"/>
              </a:rPr>
              <a:t>PAKISTAN’S HEALTHCARE TRAINING; </a:t>
            </a:r>
            <a:r>
              <a:rPr lang="en-US" sz="2400" b="1" dirty="0">
                <a:latin typeface="Bahnschrift" panose="020B0502040204020203" pitchFamily="34" charset="0"/>
              </a:rPr>
              <a:t>Challenges and Opportunities</a:t>
            </a:r>
          </a:p>
          <a:p>
            <a:pPr marL="266700" algn="ctr"/>
            <a:endParaRPr lang="en-US" sz="3200" b="1" dirty="0">
              <a:latin typeface="Bahnschrift" panose="020B0502040204020203" pitchFamily="34" charset="0"/>
            </a:endParaRPr>
          </a:p>
          <a:p>
            <a:pPr marL="266700" algn="ctr"/>
            <a:r>
              <a:rPr lang="en-US" sz="2000" b="1" dirty="0">
                <a:latin typeface="Bahnschrift" panose="020B0502040204020203" pitchFamily="34" charset="0"/>
              </a:rPr>
              <a:t>Wednesday 2nd Dec 2020: </a:t>
            </a:r>
          </a:p>
          <a:p>
            <a:pPr marL="266700" algn="ctr"/>
            <a:r>
              <a:rPr lang="en-US" sz="2000" b="1" dirty="0">
                <a:latin typeface="Bahnschrift" panose="020B0502040204020203" pitchFamily="34" charset="0"/>
              </a:rPr>
              <a:t>9.30 am GMT (14.30 pm PST)</a:t>
            </a:r>
          </a:p>
          <a:p>
            <a:pPr marL="266700" algn="ctr"/>
            <a:endParaRPr lang="en-US" sz="2000" b="1" dirty="0">
              <a:latin typeface="Bahnschrift" panose="020B0502040204020203" pitchFamily="34" charset="0"/>
            </a:endParaRPr>
          </a:p>
          <a:p>
            <a:pPr marL="266700" algn="ctr"/>
            <a:endParaRPr lang="en-US" sz="1400" b="1" dirty="0">
              <a:latin typeface="Bahnschrift" panose="020B0502040204020203" pitchFamily="34" charset="0"/>
            </a:endParaRPr>
          </a:p>
          <a:p>
            <a:pPr marL="266700"/>
            <a:r>
              <a:rPr lang="en-US" sz="1400" b="1" dirty="0">
                <a:latin typeface="Bahnschrift" panose="020B0502040204020203" pitchFamily="34" charset="0"/>
              </a:rPr>
              <a:t>More Details and tickets from Eventbrite</a:t>
            </a:r>
            <a:endParaRPr lang="en-GB" sz="1400" b="1" dirty="0">
              <a:latin typeface="Bahnschrift" panose="020B0502040204020203" pitchFamily="34" charset="0"/>
            </a:endParaRPr>
          </a:p>
          <a:p>
            <a:pPr marL="266700"/>
            <a:r>
              <a:rPr lang="en-GB" sz="1400" dirty="0">
                <a:latin typeface="Bahnschrift" panose="020B0502040204020203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https://www.eventbrite.co.uk/e/the-untold-story-impact-of-covid-19-on-bame-students-tickets-106162069608</a:t>
            </a:r>
            <a:endParaRPr lang="en-GB" sz="1400" dirty="0">
              <a:latin typeface="Bahnschrift" panose="020B0502040204020203" pitchFamily="34" charset="0"/>
            </a:endParaRPr>
          </a:p>
          <a:p>
            <a:pPr algn="ctr"/>
            <a:endParaRPr lang="en-US" sz="2400" b="1" dirty="0">
              <a:latin typeface="Bahnschrift" panose="020B0502040204020203" pitchFamily="34" charset="0"/>
            </a:endParaRPr>
          </a:p>
          <a:p>
            <a:pPr algn="ctr"/>
            <a:endParaRPr lang="en-US" sz="2400" b="1" dirty="0">
              <a:latin typeface="Bahnschrift" panose="020B0502040204020203" pitchFamily="34" charset="0"/>
            </a:endParaRPr>
          </a:p>
        </p:txBody>
      </p:sp>
      <p:pic>
        <p:nvPicPr>
          <p:cNvPr id="18" name="Picture 17" descr="A person standing in a room&#10;&#10;Description automatically generated">
            <a:extLst>
              <a:ext uri="{FF2B5EF4-FFF2-40B4-BE49-F238E27FC236}">
                <a16:creationId xmlns:a16="http://schemas.microsoft.com/office/drawing/2014/main" id="{209DDBF3-9740-8958-080A-CFB629BFF66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55" t="1" r="17572" b="38250"/>
          <a:stretch/>
        </p:blipFill>
        <p:spPr>
          <a:xfrm>
            <a:off x="2349392" y="3407241"/>
            <a:ext cx="1643115" cy="1679158"/>
          </a:xfrm>
          <a:prstGeom prst="rect">
            <a:avLst/>
          </a:prstGeom>
        </p:spPr>
      </p:pic>
      <p:pic>
        <p:nvPicPr>
          <p:cNvPr id="20" name="Picture 19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47563D22-B7BA-E483-531E-DCED21A7B29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23" b="30166"/>
          <a:stretch/>
        </p:blipFill>
        <p:spPr>
          <a:xfrm>
            <a:off x="414046" y="3407241"/>
            <a:ext cx="1820571" cy="1679159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598CE59-C8D8-0FB5-4CB7-63CD50421EDF}"/>
              </a:ext>
            </a:extLst>
          </p:cNvPr>
          <p:cNvSpPr/>
          <p:nvPr/>
        </p:nvSpPr>
        <p:spPr>
          <a:xfrm>
            <a:off x="2261620" y="5251548"/>
            <a:ext cx="27687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Bahnschrift" panose="020B0502040204020203" pitchFamily="34" charset="0"/>
              </a:rPr>
              <a:t>DR GURNAM SINGH</a:t>
            </a:r>
          </a:p>
          <a:p>
            <a:r>
              <a:rPr lang="en-GB" sz="1200" dirty="0">
                <a:latin typeface="Bahnschrift" panose="020B0502040204020203" pitchFamily="34" charset="0"/>
              </a:rPr>
              <a:t>Ass Prof of Equity </a:t>
            </a:r>
          </a:p>
          <a:p>
            <a:r>
              <a:rPr lang="en-GB" sz="1200" dirty="0">
                <a:latin typeface="Bahnschrift" panose="020B0502040204020203" pitchFamily="34" charset="0"/>
              </a:rPr>
              <a:t>Coventry University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AC256D3-127C-3A68-CD0B-C197D0C44E02}"/>
              </a:ext>
            </a:extLst>
          </p:cNvPr>
          <p:cNvSpPr/>
          <p:nvPr/>
        </p:nvSpPr>
        <p:spPr>
          <a:xfrm>
            <a:off x="405852" y="5237973"/>
            <a:ext cx="25788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Bahnschrift" panose="020B0502040204020203" pitchFamily="34" charset="0"/>
              </a:rPr>
              <a:t>MADIHA SAJID </a:t>
            </a:r>
            <a:r>
              <a:rPr lang="en-GB" sz="1200" dirty="0">
                <a:latin typeface="Bahnschrift" panose="020B0502040204020203" pitchFamily="34" charset="0"/>
              </a:rPr>
              <a:t>(Chair)</a:t>
            </a:r>
          </a:p>
          <a:p>
            <a:r>
              <a:rPr lang="en-GB" sz="1200" dirty="0">
                <a:latin typeface="Bahnschrift" panose="020B0502040204020203" pitchFamily="34" charset="0"/>
              </a:rPr>
              <a:t>UCL Athena Forum chair</a:t>
            </a:r>
          </a:p>
          <a:p>
            <a:r>
              <a:rPr lang="en-GB" sz="1200" dirty="0">
                <a:latin typeface="Bahnschrift" panose="020B0502040204020203" pitchFamily="34" charset="0"/>
              </a:rPr>
              <a:t>UPSIGN Education Lead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90DFB32-9F2F-E3AF-1232-AFD10BC663CB}"/>
              </a:ext>
            </a:extLst>
          </p:cNvPr>
          <p:cNvSpPr/>
          <p:nvPr/>
        </p:nvSpPr>
        <p:spPr>
          <a:xfrm>
            <a:off x="3992507" y="5265123"/>
            <a:ext cx="21034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Bahnschrift" panose="020B0502040204020203" pitchFamily="34" charset="0"/>
              </a:rPr>
              <a:t>DR TAMJID MUJTABA</a:t>
            </a:r>
          </a:p>
          <a:p>
            <a:r>
              <a:rPr lang="en-GB" sz="1200" dirty="0">
                <a:latin typeface="Bahnschrift" panose="020B0502040204020203" pitchFamily="34" charset="0"/>
              </a:rPr>
              <a:t>Senior Research Associate,</a:t>
            </a:r>
          </a:p>
          <a:p>
            <a:r>
              <a:rPr lang="en-GB" sz="1200" dirty="0">
                <a:latin typeface="Bahnschrift" panose="020B0502040204020203" pitchFamily="34" charset="0"/>
              </a:rPr>
              <a:t>Institute of Education, UCL</a:t>
            </a:r>
          </a:p>
        </p:txBody>
      </p:sp>
      <p:pic>
        <p:nvPicPr>
          <p:cNvPr id="26" name="Picture 25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A026CFC4-0B81-8459-C4B2-B460B6D9A3E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19" t="1" b="31017"/>
          <a:stretch/>
        </p:blipFill>
        <p:spPr>
          <a:xfrm>
            <a:off x="4107282" y="3414076"/>
            <a:ext cx="1488703" cy="171574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2524A12D-0459-6707-DF71-6A0A0B2B3C10}"/>
              </a:ext>
            </a:extLst>
          </p:cNvPr>
          <p:cNvSpPr txBox="1"/>
          <p:nvPr/>
        </p:nvSpPr>
        <p:spPr>
          <a:xfrm>
            <a:off x="4396584" y="6353015"/>
            <a:ext cx="137000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hnschrift" panose="020B0502040204020203" pitchFamily="34" charset="0"/>
              </a:rPr>
              <a:t>@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hnschrift" panose="020B0502040204020203" pitchFamily="34" charset="0"/>
              </a:rPr>
              <a:t>UPSIGN_Network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hnschrift" panose="020B0502040204020203" pitchFamily="34" charset="0"/>
            </a:endParaRPr>
          </a:p>
        </p:txBody>
      </p:sp>
      <p:pic>
        <p:nvPicPr>
          <p:cNvPr id="28" name="Picture 27" descr="A close up of a logo&#10;&#10;Description automatically generated">
            <a:extLst>
              <a:ext uri="{FF2B5EF4-FFF2-40B4-BE49-F238E27FC236}">
                <a16:creationId xmlns:a16="http://schemas.microsoft.com/office/drawing/2014/main" id="{A7B99237-4EA3-3BF0-97F1-AB48B3507B1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991" y="6305086"/>
            <a:ext cx="316990" cy="31699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2F74A91E-2BE8-0B67-FBF8-D5E371A5C9EF}"/>
              </a:ext>
            </a:extLst>
          </p:cNvPr>
          <p:cNvSpPr txBox="1"/>
          <p:nvPr/>
        </p:nvSpPr>
        <p:spPr>
          <a:xfrm>
            <a:off x="3180231" y="152246"/>
            <a:ext cx="6923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bg1"/>
                </a:solidFill>
                <a:highlight>
                  <a:srgbClr val="0000FF"/>
                </a:highlight>
                <a:latin typeface="Bahnschrift" panose="020B0502040204020203" pitchFamily="34" charset="0"/>
              </a:rPr>
              <a:t>LUNCHTIME LECTURE SERIES </a:t>
            </a:r>
            <a:r>
              <a:rPr lang="en-US" sz="2400" b="1" dirty="0">
                <a:solidFill>
                  <a:srgbClr val="FFFF00"/>
                </a:solidFill>
                <a:highlight>
                  <a:srgbClr val="0000FF"/>
                </a:highlight>
                <a:latin typeface="Bahnschrift" panose="020B0502040204020203" pitchFamily="34" charset="0"/>
              </a:rPr>
              <a:t>WEEK XX (2022)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highlight>
                <a:srgbClr val="0000FF"/>
              </a:highlight>
              <a:uLnTx/>
              <a:uFillTx/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855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189</Words>
  <Application>Microsoft Office PowerPoint</Application>
  <PresentationFormat>Widescreen</PresentationFormat>
  <Paragraphs>58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Bahnschrift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MaxRe</dc:creator>
  <cp:lastModifiedBy>Darr, Jawwad</cp:lastModifiedBy>
  <cp:revision>77</cp:revision>
  <dcterms:created xsi:type="dcterms:W3CDTF">2020-02-26T11:12:56Z</dcterms:created>
  <dcterms:modified xsi:type="dcterms:W3CDTF">2022-07-12T13:19:59Z</dcterms:modified>
</cp:coreProperties>
</file>